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flip dir="l"/>
      </p:transition>
    </mc:Choice>
    <mc:Fallback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flip dir="l"/>
      </p:transition>
    </mc:Choice>
    <mc:Fallback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flip dir="l"/>
      </p:transition>
    </mc:Choice>
    <mc:Fallback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flip dir="l"/>
      </p:transition>
    </mc:Choice>
    <mc:Fallback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flip dir="l"/>
      </p:transition>
    </mc:Choice>
    <mc:Fallback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flip dir="l"/>
      </p:transition>
    </mc:Choice>
    <mc:Fallback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flip dir="l"/>
      </p:transition>
    </mc:Choice>
    <mc:Fallback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flip dir="l"/>
      </p:transition>
    </mc:Choice>
    <mc:Fallback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flip dir="l"/>
      </p:transition>
    </mc:Choice>
    <mc:Fallback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flip dir="l"/>
      </p:transition>
    </mc:Choice>
    <mc:Fallback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flip dir="l"/>
      </p:transition>
    </mc:Choice>
    <mc:Fallback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 advTm="10000">
        <p14:flip dir="l"/>
      </p:transition>
    </mc:Choice>
    <mc:Fallback>
      <p:transition spd="slow" advTm="10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99592" y="404664"/>
            <a:ext cx="6624736" cy="212365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Constantia" panose="02030602050306030303" pitchFamily="18" charset="0"/>
              </a:rPr>
              <a:t>«</a:t>
            </a:r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nstantia" panose="02030602050306030303" pitchFamily="18" charset="0"/>
              </a:rPr>
              <a:t>Востребованность  профессий в современном мире»</a:t>
            </a:r>
            <a:endParaRPr lang="ru-RU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nstantia" panose="0203060205030603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75657" y="3980963"/>
            <a:ext cx="4032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anose="02030602050306030303" pitchFamily="18" charset="0"/>
              </a:rPr>
              <a:t>Презентацию подготовила: классный руководитель 6 а класса Панина Ю. В.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3868" y="6154133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anose="02030602050306030303" pitchFamily="18" charset="0"/>
              </a:rPr>
              <a:t>2014 год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09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flip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8125 L 0.00018 0.168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9" y="12398"/>
            <a:ext cx="9153372" cy="6845602"/>
          </a:xfrm>
        </p:spPr>
      </p:pic>
      <p:sp>
        <p:nvSpPr>
          <p:cNvPr id="5" name="Прямоугольник 4"/>
          <p:cNvSpPr/>
          <p:nvPr/>
        </p:nvSpPr>
        <p:spPr>
          <a:xfrm>
            <a:off x="179512" y="332656"/>
            <a:ext cx="856895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latin typeface="Constantia" panose="02030602050306030303" pitchFamily="18" charset="0"/>
              </a:rPr>
              <a:t>Логистика.</a:t>
            </a:r>
            <a:endParaRPr lang="ru-RU" sz="2000" dirty="0">
              <a:latin typeface="Constantia" panose="02030602050306030303" pitchFamily="18" charset="0"/>
            </a:endParaRPr>
          </a:p>
          <a:p>
            <a:pPr algn="just"/>
            <a:r>
              <a:rPr lang="ru-RU" sz="2000" dirty="0" smtClean="0">
                <a:latin typeface="Constantia" panose="02030602050306030303" pitchFamily="18" charset="0"/>
              </a:rPr>
              <a:t>Логистика </a:t>
            </a:r>
            <a:r>
              <a:rPr lang="ru-RU" sz="2000" dirty="0">
                <a:latin typeface="Constantia" panose="02030602050306030303" pitchFamily="18" charset="0"/>
              </a:rPr>
              <a:t>- теория и практика управления материальными и информационными потоками в процессе </a:t>
            </a:r>
            <a:r>
              <a:rPr lang="ru-RU" sz="2000" dirty="0" smtClean="0">
                <a:latin typeface="Constantia" panose="02030602050306030303" pitchFamily="18" charset="0"/>
              </a:rPr>
              <a:t>товародвижения.</a:t>
            </a:r>
            <a:endParaRPr lang="ru-RU" sz="2000" dirty="0">
              <a:latin typeface="Constantia" panose="02030602050306030303" pitchFamily="18" charset="0"/>
            </a:endParaRPr>
          </a:p>
          <a:p>
            <a:pPr algn="just"/>
            <a:r>
              <a:rPr lang="ru-RU" sz="2000" dirty="0">
                <a:latin typeface="Constantia" panose="02030602050306030303" pitchFamily="18" charset="0"/>
              </a:rPr>
              <a:t>Профессия логиста подходит тем, кто тяготится в работе жесткими рамками, не любит шаблонов и заданных ограничений. Чтобы сделать успешную карьеру, логисту понадобятся аналитический ум и системное мышление, интуиция, умение быстро находить выход из сложных ситуаций, навыки общения с людьми, коммуникабельность. </a:t>
            </a:r>
            <a:endParaRPr lang="ru-RU" sz="2000" dirty="0" smtClean="0">
              <a:latin typeface="Constantia" panose="02030602050306030303" pitchFamily="18" charset="0"/>
            </a:endParaRPr>
          </a:p>
          <a:p>
            <a:pPr algn="ctr"/>
            <a:r>
              <a:rPr lang="ru-RU" sz="2000" b="1" dirty="0" smtClean="0">
                <a:latin typeface="Constantia" panose="02030602050306030303" pitchFamily="18" charset="0"/>
              </a:rPr>
              <a:t>Экология</a:t>
            </a:r>
            <a:r>
              <a:rPr lang="ru-RU" sz="2000" b="1" dirty="0">
                <a:latin typeface="Constantia" panose="02030602050306030303" pitchFamily="18" charset="0"/>
              </a:rPr>
              <a:t>.</a:t>
            </a:r>
            <a:endParaRPr lang="ru-RU" sz="2000" dirty="0">
              <a:latin typeface="Constantia" panose="02030602050306030303" pitchFamily="18" charset="0"/>
            </a:endParaRPr>
          </a:p>
          <a:p>
            <a:pPr algn="just"/>
            <a:r>
              <a:rPr lang="ru-RU" sz="2000" dirty="0">
                <a:latin typeface="Constantia" panose="02030602050306030303" pitchFamily="18" charset="0"/>
              </a:rPr>
              <a:t>Термин «экология» возник давно, еще в 1866 г. И в дальнейшем все большее место будут занимать проблемы сохранения окружающей среды. Рост вредных выбросов в атмосферу ставят проблемы экологии на одно из первых мест в будущем глобальном мире. С одной стороны, начнет повышаться спрос на профессиональных экологов, а с другой - расширяться спектр требований к защитникам природы. Специальность эколога будет требовать знания физики, химии и биологии, навыков компьютерного моделирования, проходящих в природе процессов. Профессия эколога станет одной из важнейших и самых востребованных профессий.</a:t>
            </a:r>
          </a:p>
        </p:txBody>
      </p:sp>
    </p:spTree>
    <p:extLst>
      <p:ext uri="{BB962C8B-B14F-4D97-AF65-F5344CB8AC3E}">
        <p14:creationId xmlns:p14="http://schemas.microsoft.com/office/powerpoint/2010/main" val="629292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flip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7320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467544" y="836712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latin typeface="Constantia" panose="02030602050306030303" pitchFamily="18" charset="0"/>
              </a:rPr>
              <a:t>Медицинские специальности, связанные с поиском средств продления жизни.</a:t>
            </a:r>
            <a:endParaRPr lang="ru-RU" sz="2000" dirty="0">
              <a:latin typeface="Constantia" panose="02030602050306030303" pitchFamily="18" charset="0"/>
            </a:endParaRPr>
          </a:p>
          <a:p>
            <a:pPr algn="just"/>
            <a:r>
              <a:rPr lang="ru-RU" sz="2000" dirty="0">
                <a:latin typeface="Constantia" panose="02030602050306030303" pitchFamily="18" charset="0"/>
              </a:rPr>
              <a:t>Медицина успешно использует достижения в области электроники, биотехнологий, которые сегодня только еще создаются, исследуются, а через 10 лет, наверняка, войдут в практику, станут привычным в медицине делом. Но также понятно и то, что и через десятилетие это будут еще очень дорогие технологии. Начнется активная работа, чтобы сделать их доступными для многих. И здесь понадобятся соответствующие специалисты.</a:t>
            </a:r>
          </a:p>
          <a:p>
            <a:pPr lvl="0" algn="ctr"/>
            <a:r>
              <a:rPr lang="ru-RU" sz="2000" b="1" dirty="0">
                <a:latin typeface="Constantia" panose="02030602050306030303" pitchFamily="18" charset="0"/>
              </a:rPr>
              <a:t>Химия</a:t>
            </a:r>
            <a:endParaRPr lang="ru-RU" sz="2000" dirty="0">
              <a:latin typeface="Constantia" panose="02030602050306030303" pitchFamily="18" charset="0"/>
            </a:endParaRPr>
          </a:p>
          <a:p>
            <a:pPr algn="just"/>
            <a:r>
              <a:rPr lang="ru-RU" sz="2000" dirty="0">
                <a:latin typeface="Constantia" panose="02030602050306030303" pitchFamily="18" charset="0"/>
              </a:rPr>
              <a:t>Специалисты в области химии будут особенно востребованы в сфере энергетики. Хотя, как известно, на ближайшие 10 лет запасов нефти хватит, уже сейчас человечество работает над развитием альтернативных источников энергии. </a:t>
            </a:r>
          </a:p>
        </p:txBody>
      </p:sp>
    </p:spTree>
    <p:extLst>
      <p:ext uri="{BB962C8B-B14F-4D97-AF65-F5344CB8AC3E}">
        <p14:creationId xmlns:p14="http://schemas.microsoft.com/office/powerpoint/2010/main" val="3436427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flip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48245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Constantia" panose="02030602050306030303" pitchFamily="18" charset="0"/>
              </a:rPr>
              <a:t>Для любого человека выбор профессии значит очень многое. Некоторые говорят: </a:t>
            </a:r>
            <a:r>
              <a:rPr lang="ru-RU" sz="2400" b="1" dirty="0">
                <a:latin typeface="Constantia" panose="02030602050306030303" pitchFamily="18" charset="0"/>
              </a:rPr>
              <a:t>«Да это же просто работа, способ добычи денег» </a:t>
            </a:r>
            <a:endParaRPr lang="ru-RU" sz="2400" b="1" dirty="0" smtClean="0">
              <a:latin typeface="Constantia" panose="02030602050306030303" pitchFamily="18" charset="0"/>
            </a:endParaRPr>
          </a:p>
          <a:p>
            <a:pPr algn="just"/>
            <a:r>
              <a:rPr lang="ru-RU" dirty="0" smtClean="0">
                <a:latin typeface="Constantia" panose="02030602050306030303" pitchFamily="18" charset="0"/>
              </a:rPr>
              <a:t>Человек </a:t>
            </a:r>
            <a:r>
              <a:rPr lang="ru-RU" dirty="0">
                <a:latin typeface="Constantia" panose="02030602050306030303" pitchFamily="18" charset="0"/>
              </a:rPr>
              <a:t>зачастую сам не осознает, насколько важно выбрать профессию по душе. От работы зависит не только состояние наших карманов, но и души, здоровья. Доказано, что карьерный рост напрямую зависит от того, удовлетворен человек своей деятельностью или не очень. Так что в нелюбимом деле получить повышение по службе практически невозможно.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6904">
            <a:off x="5652120" y="226012"/>
            <a:ext cx="1048433" cy="14747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991" y="4196513"/>
            <a:ext cx="2328831" cy="23288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400" y="1965970"/>
            <a:ext cx="2428875" cy="18859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6" y="375990"/>
            <a:ext cx="895350" cy="19621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772" y="4078672"/>
            <a:ext cx="2200301" cy="277932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88" y="4560075"/>
            <a:ext cx="1802294" cy="22979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149080"/>
            <a:ext cx="21336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167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flip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29258" y="476672"/>
            <a:ext cx="7499874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000" i="1" dirty="0">
                <a:latin typeface="Constantia" panose="02030602050306030303" pitchFamily="18" charset="0"/>
              </a:rPr>
              <a:t>Ошибки при выборе профессии: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5803" y="1533465"/>
            <a:ext cx="720300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onstantia" panose="02030602050306030303" pitchFamily="18" charset="0"/>
              </a:rPr>
              <a:t>1. Поиск работы или учебного заведения «за компанию», по принципу «куда возьмут», «никуда больше не поступлю». Если вы с молодости не будете верить в себя, то что же будет лет через двадцать?</a:t>
            </a:r>
          </a:p>
          <a:p>
            <a:pPr algn="just"/>
            <a:r>
              <a:rPr lang="ru-RU" sz="2000" dirty="0">
                <a:latin typeface="Constantia" panose="02030602050306030303" pitchFamily="18" charset="0"/>
              </a:rPr>
              <a:t>2. Ориентировка на внешнюю привлекательность профессии. Рынок труда, как и любой рынок, изменчив. Что популярно сегодня, не обязательно будет востребовано завтра </a:t>
            </a:r>
          </a:p>
          <a:p>
            <a:pPr algn="just"/>
            <a:r>
              <a:rPr lang="ru-RU" sz="2000" dirty="0">
                <a:latin typeface="Constantia" panose="02030602050306030303" pitchFamily="18" charset="0"/>
              </a:rPr>
              <a:t>3. Одна из основных ошибок при выборе профессии - Уступка давлению родителей и родственников, которые пытаются реализовать свои мечты через детей. Можно лишь прислушаться к их мнению, ведь выбор профессии – твое личное дело, никто не проживет за тебя твою собственную жизнь.</a:t>
            </a:r>
          </a:p>
          <a:p>
            <a:pPr algn="just"/>
            <a:r>
              <a:rPr lang="ru-RU" sz="2000" dirty="0">
                <a:latin typeface="Constantia" panose="02030602050306030303" pitchFamily="18" charset="0"/>
              </a:rPr>
              <a:t>4. Отказ от профессии, к которой «лежит душа», по причине кажущейся ее недостаточной серьезности. Все профессии важны. </a:t>
            </a:r>
          </a:p>
        </p:txBody>
      </p:sp>
    </p:spTree>
    <p:extLst>
      <p:ext uri="{BB962C8B-B14F-4D97-AF65-F5344CB8AC3E}">
        <p14:creationId xmlns:p14="http://schemas.microsoft.com/office/powerpoint/2010/main" val="1196013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flip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-0.00052 0.87778 " pathEditMode="relative" rAng="0" ptsTypes="AA">
                                      <p:cBhvr>
                                        <p:cTn id="6" dur="2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4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5552" y="188640"/>
            <a:ext cx="848291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onstantia" panose="02030602050306030303" pitchFamily="18" charset="0"/>
              </a:rPr>
              <a:t>Увлечение только внешней или какой-нибудь частной стороной профессии. За легкостью, с которой актер создает на сцене образ, стоит напряженный, будничный труд. А журналисты не всегда выступают в телепередачах — чаще они перелопачивают массу информации, архивов, разговаривают с десятками людей — прежде, чем подготовят 10-минутное сообщение, которое, к тому же, озвучит другой </a:t>
            </a:r>
          </a:p>
          <a:p>
            <a:pPr algn="just"/>
            <a:r>
              <a:rPr lang="ru-RU" sz="2000" dirty="0">
                <a:latin typeface="Constantia" panose="02030602050306030303" pitchFamily="18" charset="0"/>
              </a:rPr>
              <a:t>6. Перенос отношения к человеку, представителю той или иной профессии, на саму профессию. При выборе профессии надо учитывать, прежде всего, особенности данного вида деятельности, а не выбирать профессию только потому, что тебе нравится или не нравится человек, который занимается данным видом деятельности. Многие совершают ошибку, стараясь получить профессию кумира — спортсмена, политика, журналиста, артиста.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5236" y="4444662"/>
            <a:ext cx="72990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Constantia" panose="02030602050306030303" pitchFamily="18" charset="0"/>
              </a:rPr>
              <a:t>Незнание или недооценка некоторых своих физических особенностей и недостатков – серьезная ошибка при выборе профессии. С больным сердцем путь в летчики закрыт. Аллергикам противопоказаны профессии химика или парикмахера. Неразумно мечтать о работе, способной ухудшить состояние твоего здоровья.</a:t>
            </a:r>
            <a:br>
              <a:rPr lang="ru-RU" sz="2000" b="1" dirty="0">
                <a:latin typeface="Constantia" panose="02030602050306030303" pitchFamily="18" charset="0"/>
              </a:rPr>
            </a:br>
            <a:endParaRPr lang="ru-RU" sz="2000" b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0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flip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" y="0"/>
            <a:ext cx="9140552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260648"/>
            <a:ext cx="69847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2000" dirty="0">
                <a:latin typeface="Constantia" panose="02030602050306030303" pitchFamily="18" charset="0"/>
              </a:rPr>
              <a:t>Профессия- это род трудовой деятельности, требующий определенной подготовки и являющейся обычно источником существования.</a:t>
            </a:r>
          </a:p>
          <a:p>
            <a:pPr fontAlgn="t"/>
            <a:r>
              <a:rPr lang="ru-RU" sz="2000" dirty="0">
                <a:latin typeface="Constantia" panose="02030602050306030303" pitchFamily="18" charset="0"/>
              </a:rPr>
              <a:t>В современном обществе под профессией понимают такое занятие человека, которое:</a:t>
            </a:r>
          </a:p>
          <a:p>
            <a:pPr marL="342900" lvl="0" indent="-342900" fontAlgn="t">
              <a:buFont typeface="Wingdings" panose="05000000000000000000" pitchFamily="2" charset="2"/>
              <a:buChar char="Ø"/>
            </a:pPr>
            <a:r>
              <a:rPr lang="ru-RU" sz="2000" dirty="0">
                <a:latin typeface="Constantia" panose="02030602050306030303" pitchFamily="18" charset="0"/>
              </a:rPr>
              <a:t>требует специальной подготовки, обучения</a:t>
            </a:r>
          </a:p>
          <a:p>
            <a:pPr marL="342900" lvl="0" indent="-342900" fontAlgn="t">
              <a:buFont typeface="Wingdings" panose="05000000000000000000" pitchFamily="2" charset="2"/>
              <a:buChar char="Ø"/>
            </a:pPr>
            <a:r>
              <a:rPr lang="ru-RU" sz="2000" dirty="0">
                <a:latin typeface="Constantia" panose="02030602050306030303" pitchFamily="18" charset="0"/>
              </a:rPr>
              <a:t>практикуется человеком регулярно</a:t>
            </a:r>
          </a:p>
          <a:p>
            <a:pPr marL="342900" lvl="0" indent="-342900" fontAlgn="t">
              <a:buFont typeface="Wingdings" panose="05000000000000000000" pitchFamily="2" charset="2"/>
              <a:buChar char="Ø"/>
            </a:pPr>
            <a:r>
              <a:rPr lang="ru-RU" sz="2000" dirty="0">
                <a:latin typeface="Constantia" panose="02030602050306030303" pitchFamily="18" charset="0"/>
              </a:rPr>
              <a:t>служит источником средств к существованию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927192"/>
            <a:ext cx="4266778" cy="282905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 rot="21194342">
            <a:off x="199969" y="34290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b="1" dirty="0">
                <a:latin typeface="Constantia" panose="02030602050306030303" pitchFamily="18" charset="0"/>
              </a:rPr>
              <a:t>Работа и все, что с ней связано, занимает в среднем примерно половину жизни человека! Найти себя в мире профессий означает получить возможность достойно зарабатывать, чувствовать себя нужным людям, максимально полно раскрыть свои способности, заслужить почет и уважение. </a:t>
            </a:r>
          </a:p>
        </p:txBody>
      </p:sp>
    </p:spTree>
    <p:extLst>
      <p:ext uri="{BB962C8B-B14F-4D97-AF65-F5344CB8AC3E}">
        <p14:creationId xmlns:p14="http://schemas.microsoft.com/office/powerpoint/2010/main" val="2965480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flip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280920" cy="54476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ru-RU" sz="2400" dirty="0">
                <a:latin typeface="Constantia" panose="02030602050306030303" pitchFamily="18" charset="0"/>
              </a:rPr>
              <a:t>Главная сложность при выборе профессии заключается в том, что ее обычно приходится совершать вслепую. Как правило, не удается на собственном опыте познать, что представляет та профессия, которую решаешь приобрести. Зачастую получается так: человек сначала выбирает специальность, чтобы ей обучиться, тратит годы на это и только потом понимает, насколько она ему нравится. Если выбранная профессия нравиться – значит повезло. А если нет? Горько осознавать, что несколько лет напряженной учебы прошли впустую. Чтобы не оказаться в подобной ситуации, к профессиональному самоопределению нужно подходить осмысленно и начинать думать о перспективах будущей работы еще в </a:t>
            </a:r>
            <a:r>
              <a:rPr lang="ru-RU" sz="3600" b="1" dirty="0">
                <a:latin typeface="Constantia" panose="02030602050306030303" pitchFamily="18" charset="0"/>
              </a:rPr>
              <a:t>школе.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6047">
            <a:off x="6948264" y="5156845"/>
            <a:ext cx="2182781" cy="170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418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flip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73209" cy="6858000"/>
          </a:xfrm>
        </p:spPr>
      </p:pic>
      <p:sp>
        <p:nvSpPr>
          <p:cNvPr id="3" name="TextBox 2"/>
          <p:cNvSpPr txBox="1"/>
          <p:nvPr/>
        </p:nvSpPr>
        <p:spPr>
          <a:xfrm>
            <a:off x="2195736" y="476672"/>
            <a:ext cx="4536504" cy="13542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onstantia" panose="02030602050306030303" pitchFamily="18" charset="0"/>
              </a:rPr>
              <a:t>10 востребованных профессий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025908"/>
            <a:ext cx="56886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i="1" dirty="0">
                <a:latin typeface="Constantia" panose="02030602050306030303" pitchFamily="18" charset="0"/>
              </a:rPr>
              <a:t>Инженерные специальности.</a:t>
            </a:r>
            <a:endParaRPr lang="ru-RU" sz="2800" i="1" dirty="0">
              <a:latin typeface="Constantia" panose="02030602050306030303" pitchFamily="18" charset="0"/>
            </a:endParaRPr>
          </a:p>
          <a:p>
            <a:r>
              <a:rPr lang="ru-RU" sz="2000" dirty="0">
                <a:latin typeface="Constantia" panose="02030602050306030303" pitchFamily="18" charset="0"/>
              </a:rPr>
              <a:t>По прогнозам специалистов на лидирующие позиции выйдут инженерные специальности, связанные с промышленным производством. Уже сейчас возникает острая нехватка профессиональных инженеров, технических специалистов и руководителей среднего звена на производстве. Особенно будет цениться сочетание технического и экономического или юридического образования, знание английского или любого другого европейского языка. Востребованность инженеров-маркетологов и менеджеров растет во всех отраслях промышленности.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11" y="2924944"/>
            <a:ext cx="2857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059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flip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0.004 0.79398 " pathEditMode="relative" rAng="0" ptsTypes="AA">
                                      <p:cBhvr>
                                        <p:cTn id="6" dur="2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3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73209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0" y="260648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latin typeface="Constantia" panose="02030602050306030303" pitchFamily="18" charset="0"/>
              </a:rPr>
              <a:t>IT и разработчики компьютерного аппаратного обеспечения.</a:t>
            </a:r>
            <a:endParaRPr lang="ru-RU" sz="2400" dirty="0">
              <a:latin typeface="Constantia" panose="02030602050306030303" pitchFamily="18" charset="0"/>
            </a:endParaRPr>
          </a:p>
          <a:p>
            <a:pPr algn="just"/>
            <a:r>
              <a:rPr lang="ru-RU" sz="2000" dirty="0">
                <a:latin typeface="Constantia" panose="02030602050306030303" pitchFamily="18" charset="0"/>
              </a:rPr>
              <a:t>Программист - это специалист, создающий и отлаживающий программное обеспечение и поддерживающий его работоспособность.</a:t>
            </a:r>
          </a:p>
          <a:p>
            <a:pPr algn="just"/>
            <a:r>
              <a:rPr lang="ru-RU" sz="2000" dirty="0">
                <a:latin typeface="Constantia" panose="02030602050306030303" pitchFamily="18" charset="0"/>
              </a:rPr>
              <a:t>В современном мире все большее значение приобретает имидж фирмы, и сайт - не что иное, как показатель уровня и надежности организации. Как следствие, веб-дизайнер - одна из самых высокооплачиваемых «компьютерных» профессий. Многие компании готовы заплатить немалые деньги, лишь бы на них обратили внимание пользователи Интернета.</a:t>
            </a:r>
          </a:p>
          <a:p>
            <a:pPr lvl="0" algn="ctr"/>
            <a:r>
              <a:rPr lang="ru-RU" sz="2400" b="1" dirty="0" err="1">
                <a:latin typeface="Constantia" panose="02030602050306030303" pitchFamily="18" charset="0"/>
              </a:rPr>
              <a:t>Нанотехнологии</a:t>
            </a:r>
            <a:endParaRPr lang="ru-RU" sz="2400" dirty="0">
              <a:latin typeface="Constantia" panose="02030602050306030303" pitchFamily="18" charset="0"/>
            </a:endParaRPr>
          </a:p>
          <a:p>
            <a:pPr algn="just"/>
            <a:r>
              <a:rPr lang="ru-RU" sz="2000" dirty="0" err="1">
                <a:latin typeface="Constantia" panose="02030602050306030303" pitchFamily="18" charset="0"/>
              </a:rPr>
              <a:t>Нанотехнологии</a:t>
            </a:r>
            <a:r>
              <a:rPr lang="ru-RU" sz="2000" dirty="0">
                <a:latin typeface="Constantia" panose="02030602050306030303" pitchFamily="18" charset="0"/>
              </a:rPr>
              <a:t> - это технологии, основанные на работе с молекулами и атомами, это технологии, использующие наиболее скрытые и ценные свойства вещества. </a:t>
            </a:r>
            <a:r>
              <a:rPr lang="ru-RU" sz="2000" dirty="0" smtClean="0">
                <a:latin typeface="Constantia" panose="02030602050306030303" pitchFamily="18" charset="0"/>
              </a:rPr>
              <a:t>По </a:t>
            </a:r>
            <a:r>
              <a:rPr lang="ru-RU" sz="2000" dirty="0">
                <a:latin typeface="Constantia" panose="02030602050306030303" pitchFamily="18" charset="0"/>
              </a:rPr>
              <a:t>прогнозам, будут востребованы все специальности, связанные с </a:t>
            </a:r>
            <a:r>
              <a:rPr lang="ru-RU" sz="2000" dirty="0" err="1">
                <a:latin typeface="Constantia" panose="02030602050306030303" pitchFamily="18" charset="0"/>
              </a:rPr>
              <a:t>нанотехнологиями</a:t>
            </a:r>
            <a:r>
              <a:rPr lang="ru-RU" sz="2000" dirty="0">
                <a:latin typeface="Constantia" panose="02030602050306030303" pitchFamily="18" charset="0"/>
              </a:rPr>
              <a:t>. Уже ясно, что </a:t>
            </a:r>
            <a:endParaRPr lang="ru-RU" sz="2000" dirty="0" smtClean="0">
              <a:latin typeface="Constantia" panose="02030602050306030303" pitchFamily="18" charset="0"/>
            </a:endParaRPr>
          </a:p>
          <a:p>
            <a:pPr algn="just"/>
            <a:r>
              <a:rPr lang="ru-RU" sz="2000" dirty="0" err="1" smtClean="0">
                <a:latin typeface="Constantia" panose="02030602050306030303" pitchFamily="18" charset="0"/>
              </a:rPr>
              <a:t>Нанотехнологии</a:t>
            </a:r>
            <a:r>
              <a:rPr lang="ru-RU" sz="2000" dirty="0" smtClean="0">
                <a:latin typeface="Constantia" panose="02030602050306030303" pitchFamily="18" charset="0"/>
              </a:rPr>
              <a:t> охватят </a:t>
            </a:r>
            <a:r>
              <a:rPr lang="ru-RU" sz="2000" dirty="0">
                <a:latin typeface="Constantia" panose="02030602050306030303" pitchFamily="18" charset="0"/>
              </a:rPr>
              <a:t>все сферы: машиностроение, </a:t>
            </a:r>
            <a:endParaRPr lang="ru-RU" sz="2000" dirty="0" smtClean="0">
              <a:latin typeface="Constantia" panose="02030602050306030303" pitchFamily="18" charset="0"/>
            </a:endParaRPr>
          </a:p>
          <a:p>
            <a:pPr algn="just"/>
            <a:r>
              <a:rPr lang="ru-RU" sz="2000" dirty="0" smtClean="0">
                <a:latin typeface="Constantia" panose="02030602050306030303" pitchFamily="18" charset="0"/>
              </a:rPr>
              <a:t>космические технологии</a:t>
            </a:r>
            <a:r>
              <a:rPr lang="ru-RU" sz="2000" dirty="0">
                <a:latin typeface="Constantia" panose="02030602050306030303" pitchFamily="18" charset="0"/>
              </a:rPr>
              <a:t>, пищевую промышленность, </a:t>
            </a:r>
            <a:endParaRPr lang="ru-RU" sz="2000" dirty="0" smtClean="0">
              <a:latin typeface="Constantia" panose="02030602050306030303" pitchFamily="18" charset="0"/>
            </a:endParaRPr>
          </a:p>
          <a:p>
            <a:pPr algn="just"/>
            <a:r>
              <a:rPr lang="ru-RU" sz="2000" dirty="0" smtClean="0">
                <a:latin typeface="Constantia" panose="02030602050306030303" pitchFamily="18" charset="0"/>
              </a:rPr>
              <a:t>медицину </a:t>
            </a:r>
            <a:r>
              <a:rPr lang="ru-RU" sz="2000" dirty="0">
                <a:latin typeface="Constantia" panose="02030602050306030303" pitchFamily="18" charset="0"/>
              </a:rPr>
              <a:t>и т.д</a:t>
            </a:r>
            <a:r>
              <a:rPr lang="ru-RU" sz="2000" dirty="0" smtClean="0">
                <a:latin typeface="Constantia" panose="02030602050306030303" pitchFamily="18" charset="0"/>
              </a:rPr>
              <a:t>.</a:t>
            </a:r>
            <a:endParaRPr lang="ru-RU" sz="2000" dirty="0">
              <a:latin typeface="Constantia" panose="02030602050306030303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532139"/>
            <a:ext cx="2843808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481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flip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73209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16946" y="3245"/>
            <a:ext cx="89644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latin typeface="Constantia" panose="02030602050306030303" pitchFamily="18" charset="0"/>
              </a:rPr>
              <a:t>Специальности на стыке электроники и биотехнологий.</a:t>
            </a:r>
            <a:endParaRPr lang="ru-RU" sz="2000" dirty="0">
              <a:latin typeface="Constantia" panose="02030602050306030303" pitchFamily="18" charset="0"/>
            </a:endParaRPr>
          </a:p>
          <a:p>
            <a:pPr algn="just"/>
            <a:r>
              <a:rPr lang="ru-RU" sz="2000" dirty="0">
                <a:latin typeface="Constantia" panose="02030602050306030303" pitchFamily="18" charset="0"/>
              </a:rPr>
              <a:t>Биотехнологии - технологии, использующие биологические системы и их элементы.</a:t>
            </a:r>
          </a:p>
          <a:p>
            <a:pPr algn="just"/>
            <a:r>
              <a:rPr lang="ru-RU" sz="2000" dirty="0">
                <a:latin typeface="Constantia" panose="02030602050306030303" pitchFamily="18" charset="0"/>
              </a:rPr>
              <a:t>В настоящее время биотехнологии довольно широко применяются в сельском хозяйстве</a:t>
            </a:r>
            <a:r>
              <a:rPr lang="ru-RU" sz="2000" dirty="0" smtClean="0">
                <a:latin typeface="Constantia" panose="02030602050306030303" pitchFamily="18" charset="0"/>
              </a:rPr>
              <a:t>, в молекулярной </a:t>
            </a:r>
            <a:r>
              <a:rPr lang="ru-RU" sz="2000" dirty="0">
                <a:latin typeface="Constantia" panose="02030602050306030303" pitchFamily="18" charset="0"/>
              </a:rPr>
              <a:t>медицине, в биофармацевтических производствах и в других отраслях.</a:t>
            </a:r>
          </a:p>
          <a:p>
            <a:pPr algn="just"/>
            <a:r>
              <a:rPr lang="ru-RU" sz="2000" dirty="0">
                <a:latin typeface="Constantia" panose="02030602050306030303" pitchFamily="18" charset="0"/>
              </a:rPr>
              <a:t>Специальности на стыке электроники и биотехнологий требуют от специалиста глубоких знаний как в электронике, так и в биоинженерии. </a:t>
            </a:r>
            <a:endParaRPr lang="ru-RU" sz="2000" dirty="0" smtClean="0">
              <a:latin typeface="Constantia" panose="02030602050306030303" pitchFamily="18" charset="0"/>
            </a:endParaRPr>
          </a:p>
          <a:p>
            <a:pPr algn="just"/>
            <a:endParaRPr lang="ru-RU" sz="2000" b="1" dirty="0">
              <a:latin typeface="Constantia" panose="02030602050306030303" pitchFamily="18" charset="0"/>
            </a:endParaRPr>
          </a:p>
          <a:p>
            <a:pPr algn="ctr"/>
            <a:r>
              <a:rPr lang="ru-RU" sz="2000" b="1" dirty="0" smtClean="0">
                <a:latin typeface="Constantia" panose="02030602050306030303" pitchFamily="18" charset="0"/>
              </a:rPr>
              <a:t>Маркетинг и продажи.</a:t>
            </a:r>
            <a:endParaRPr lang="ru-RU" sz="2000" dirty="0">
              <a:latin typeface="Constantia" panose="0203060205030603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0419" y="2636912"/>
            <a:ext cx="896448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/>
            <a:r>
              <a:rPr lang="ru-RU" sz="2000" dirty="0" smtClean="0">
                <a:latin typeface="Constantia" panose="02030602050306030303" pitchFamily="18" charset="0"/>
              </a:rPr>
              <a:t>Маркетолог </a:t>
            </a:r>
            <a:r>
              <a:rPr lang="ru-RU" sz="2000" dirty="0">
                <a:latin typeface="Constantia" panose="02030602050306030303" pitchFamily="18" charset="0"/>
              </a:rPr>
              <a:t>- это, прежде всего, стратег компании. Дело маркетолога - руководить системой, ориентированной на производство разнообразных благ и удовлетворение интересов производителей и потребителей. Он проводит исследование рынка, планирует ассортимент и объемы продукции, определяет цены, стимулирует сбыт. </a:t>
            </a:r>
            <a:endParaRPr lang="ru-RU" sz="2000" dirty="0" smtClean="0">
              <a:latin typeface="Constantia" panose="02030602050306030303" pitchFamily="18" charset="0"/>
            </a:endParaRPr>
          </a:p>
          <a:p>
            <a:pPr algn="just"/>
            <a:endParaRPr lang="ru-RU" sz="2000" b="1" dirty="0">
              <a:latin typeface="Constantia" panose="02030602050306030303" pitchFamily="18" charset="0"/>
            </a:endParaRPr>
          </a:p>
          <a:p>
            <a:pPr algn="ctr"/>
            <a:r>
              <a:rPr lang="ru-RU" sz="2000" b="1" dirty="0" smtClean="0">
                <a:latin typeface="Constantia" panose="02030602050306030303" pitchFamily="18" charset="0"/>
              </a:rPr>
              <a:t>Специальности</a:t>
            </a:r>
            <a:r>
              <a:rPr lang="ru-RU" sz="2000" b="1" dirty="0">
                <a:latin typeface="Constantia" panose="02030602050306030303" pitchFamily="18" charset="0"/>
              </a:rPr>
              <a:t>, связанные с сервисом.</a:t>
            </a:r>
            <a:endParaRPr lang="ru-RU" sz="2000" dirty="0">
              <a:latin typeface="Constantia" panose="02030602050306030303" pitchFamily="18" charset="0"/>
            </a:endParaRPr>
          </a:p>
          <a:p>
            <a:pPr algn="just"/>
            <a:r>
              <a:rPr lang="ru-RU" sz="2000" dirty="0">
                <a:latin typeface="Constantia" panose="02030602050306030303" pitchFamily="18" charset="0"/>
              </a:rPr>
              <a:t>Доходы населения растут, растет численность среднего класса. Один из показателей этой тенденции - все большая потребность в качественном сервисе. Это и химчистка с парикмахерской рядом с домом, и хороший детский сад и многое другое.</a:t>
            </a:r>
          </a:p>
        </p:txBody>
      </p:sp>
    </p:spTree>
    <p:extLst>
      <p:ext uri="{BB962C8B-B14F-4D97-AF65-F5344CB8AC3E}">
        <p14:creationId xmlns:p14="http://schemas.microsoft.com/office/powerpoint/2010/main" val="1997870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flip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1246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User</cp:lastModifiedBy>
  <cp:revision>29</cp:revision>
  <dcterms:created xsi:type="dcterms:W3CDTF">2014-12-02T12:23:33Z</dcterms:created>
  <dcterms:modified xsi:type="dcterms:W3CDTF">2014-12-03T11:48:36Z</dcterms:modified>
</cp:coreProperties>
</file>